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67D8B4-448D-4511-B1C4-8E1E3C8FE821}">
  <a:tblStyle styleId="{8267D8B4-448D-4511-B1C4-8E1E3C8FE8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12.png"/><Relationship Id="rId5" Type="http://schemas.openxmlformats.org/officeDocument/2006/relationships/image" Target="../media/image114.png"/><Relationship Id="rId6" Type="http://schemas.openxmlformats.org/officeDocument/2006/relationships/image" Target="../media/image1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15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Relationship Id="rId6" Type="http://schemas.openxmlformats.org/officeDocument/2006/relationships/image" Target="../media/image1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pn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Out of Date Software</a:t>
            </a:r>
            <a:endParaRPr/>
          </a:p>
        </p:txBody>
      </p:sp>
      <p:sp>
        <p:nvSpPr>
          <p:cNvPr id="1137" name="Google Shape;113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/>
          <p:nvPr/>
        </p:nvSpPr>
        <p:spPr>
          <a:xfrm flipH="1">
            <a:off x="724275" y="1480575"/>
            <a:ext cx="2428500" cy="174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3"/>
          <p:cNvSpPr txBox="1"/>
          <p:nvPr/>
        </p:nvSpPr>
        <p:spPr>
          <a:xfrm>
            <a:off x="724275" y="1480625"/>
            <a:ext cx="2371500" cy="25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Created a reverse shell with msfvenom. From there a listener was set up in Metasploit by creating a payload.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3496050" y="1480575"/>
            <a:ext cx="2428500" cy="174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3429175" y="128080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Successful upload and activated a PHP reverse shell script to the WebDav directory.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8" name="Google Shape;114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9" name="Google Shape;114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63"/>
          <p:cNvSpPr/>
          <p:nvPr/>
        </p:nvSpPr>
        <p:spPr>
          <a:xfrm flipH="1">
            <a:off x="6401175" y="1481325"/>
            <a:ext cx="2428500" cy="174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675" y="1588450"/>
            <a:ext cx="2971999" cy="23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9" name="Google Shape;1159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5" name="Google Shape;1165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6" name="Google Shape;116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5"/>
          <p:cNvSpPr txBox="1"/>
          <p:nvPr>
            <p:ph idx="1" type="subTitle"/>
          </p:nvPr>
        </p:nvSpPr>
        <p:spPr>
          <a:xfrm>
            <a:off x="3712025" y="675975"/>
            <a:ext cx="4911000" cy="1141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r>
              <a:rPr lang="en" sz="1200">
                <a:highlight>
                  <a:srgbClr val="B6D7A8"/>
                </a:highlight>
              </a:rPr>
              <a:t> 3:40pm</a:t>
            </a:r>
            <a:endParaRPr sz="1200">
              <a:highlight>
                <a:srgbClr val="B6D7A8"/>
              </a:highlight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</a:t>
            </a:r>
            <a:r>
              <a:rPr lang="en" sz="1200">
                <a:highlight>
                  <a:srgbClr val="B6D7A8"/>
                </a:highlight>
              </a:rPr>
              <a:t>11 packets from IP: 192.168.1.90</a:t>
            </a:r>
            <a:endParaRPr sz="1200">
              <a:highlight>
                <a:srgbClr val="B6D7A8"/>
              </a:highlight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 HTTP request through port 80.</a:t>
            </a:r>
            <a:endParaRPr sz="1200"/>
          </a:p>
        </p:txBody>
      </p:sp>
      <p:pic>
        <p:nvPicPr>
          <p:cNvPr id="1168" name="Google Shape;11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" y="1741350"/>
            <a:ext cx="6413726" cy="2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738" y="2206063"/>
            <a:ext cx="28670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00" y="3682025"/>
            <a:ext cx="8522874" cy="11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8" name="Google Shape;117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</a:t>
            </a:r>
            <a:r>
              <a:rPr lang="en" sz="1200">
                <a:highlight>
                  <a:srgbClr val="B6D7A8"/>
                </a:highlight>
              </a:rPr>
              <a:t>July 23rd 2022 @ 3:43 pm</a:t>
            </a:r>
            <a:r>
              <a:rPr lang="en" sz="1200"/>
              <a:t>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made? </a:t>
            </a:r>
            <a:r>
              <a:rPr lang="en" sz="1200">
                <a:highlight>
                  <a:srgbClr val="B6D7A8"/>
                </a:highlight>
              </a:rPr>
              <a:t>16,352</a:t>
            </a:r>
            <a:endParaRPr sz="1200">
              <a:highlight>
                <a:srgbClr val="B6D7A8"/>
              </a:highlight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lang="en" sz="1200">
                <a:highlight>
                  <a:srgbClr val="B6D7A8"/>
                </a:highlight>
              </a:rPr>
              <a:t>/company_folders/secret_folder/</a:t>
            </a:r>
            <a:endParaRPr sz="1200">
              <a:highlight>
                <a:srgbClr val="B6D7A8"/>
              </a:highlight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What did they contain? </a:t>
            </a:r>
            <a:r>
              <a:rPr lang="en" sz="1200">
                <a:highlight>
                  <a:srgbClr val="B6D7A8"/>
                </a:highlight>
              </a:rPr>
              <a:t>The secret folder contained a password hash for the user Ryan.</a:t>
            </a:r>
            <a:endParaRPr sz="1200">
              <a:highlight>
                <a:srgbClr val="B6D7A8"/>
              </a:highlight>
            </a:endParaRPr>
          </a:p>
        </p:txBody>
      </p:sp>
      <p:pic>
        <p:nvPicPr>
          <p:cNvPr id="1180" name="Google Shape;11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00" y="1357900"/>
            <a:ext cx="3636775" cy="18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275" y="2723475"/>
            <a:ext cx="6034625" cy="19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8" name="Google Shape;1188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9" name="Google Shape;118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B6D7A8"/>
                </a:highlight>
              </a:rPr>
              <a:t>The file was requested 3,207 times before the attacker </a:t>
            </a:r>
            <a:r>
              <a:rPr lang="en" sz="1200">
                <a:highlight>
                  <a:srgbClr val="B6D7A8"/>
                </a:highlight>
              </a:rPr>
              <a:t>successfully </a:t>
            </a:r>
            <a:r>
              <a:rPr lang="en" sz="1200">
                <a:highlight>
                  <a:srgbClr val="B6D7A8"/>
                </a:highlight>
              </a:rPr>
              <a:t>requested the file 1 time July 23rd 2022 @ 3:40pm.</a:t>
            </a:r>
            <a:endParaRPr sz="1200">
              <a:highlight>
                <a:srgbClr val="B6D7A8"/>
              </a:highlight>
            </a:endParaRPr>
          </a:p>
        </p:txBody>
      </p:sp>
      <p:pic>
        <p:nvPicPr>
          <p:cNvPr id="1191" name="Google Shape;11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0" y="3696525"/>
            <a:ext cx="8839200" cy="112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650" y="2447175"/>
            <a:ext cx="4296425" cy="14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200" y="2447175"/>
            <a:ext cx="4268850" cy="889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0" name="Google Shape;1200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1" name="Google Shape;120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</a:t>
            </a:r>
            <a:r>
              <a:rPr lang="en" sz="1200">
                <a:highlight>
                  <a:srgbClr val="B6D7A8"/>
                </a:highlight>
              </a:rPr>
              <a:t>174 requests</a:t>
            </a:r>
            <a:endParaRPr sz="1200">
              <a:highlight>
                <a:srgbClr val="B6D7A8"/>
              </a:highlight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lang="en" sz="1200">
                <a:highlight>
                  <a:srgbClr val="B6D7A8"/>
                </a:highlight>
              </a:rPr>
              <a:t>HTTP query for GET /company_folders/secret_folder/</a:t>
            </a:r>
            <a:endParaRPr sz="1200">
              <a:highlight>
                <a:srgbClr val="B6D7A8"/>
              </a:highlight>
            </a:endParaRPr>
          </a:p>
        </p:txBody>
      </p:sp>
      <p:pic>
        <p:nvPicPr>
          <p:cNvPr id="1203" name="Google Shape;12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00" y="1467775"/>
            <a:ext cx="52871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300" y="2542320"/>
            <a:ext cx="4818900" cy="23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870725"/>
            <a:ext cx="3962399" cy="20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3" name="Google Shape;1213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9" name="Google Shape;1219;p70"/>
          <p:cNvSpPr txBox="1"/>
          <p:nvPr>
            <p:ph idx="1" type="subTitle"/>
          </p:nvPr>
        </p:nvSpPr>
        <p:spPr>
          <a:xfrm>
            <a:off x="-12300" y="5091700"/>
            <a:ext cx="7971900" cy="519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Setting an alert for scan and sweep filters to capture high levels of port scans from a single IP.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Placing a threshold value determined off of baseline activity for connection attempts from a specific IP. Once the </a:t>
            </a:r>
            <a:r>
              <a:rPr lang="en" sz="1400"/>
              <a:t>threshold</a:t>
            </a:r>
            <a:r>
              <a:rPr lang="en" sz="1400"/>
              <a:t> is met the alert is sent.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1" name="Google Shape;1221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Deploying adaptive firewalls.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Also setting up filters to block port scans.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Adaptive</a:t>
            </a:r>
            <a:r>
              <a:rPr lang="en" sz="1400"/>
              <a:t> firewalls </a:t>
            </a:r>
            <a:r>
              <a:rPr lang="en" sz="1400">
                <a:solidFill>
                  <a:schemeClr val="dk1"/>
                </a:solidFill>
              </a:rPr>
              <a:t>block ports when malicious IPs are trying to scan them.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Filters for 7000-7003 ( TCP / UDP port scan / host sweeps ), as well as 7004 and 7016 ( ICMP &amp; ICMPv6 host sweep ).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7" name="Google Shape;122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alert can be put in place for any IP address that’s not authorized to access this file /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would be 1, met by any machine IP not whitelisted for this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9" name="Google Shape;1229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allowing this directory to be accessed by certain IPs.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Apache Configuration File. 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Restrict Access by IP. Once you have opened the appropriate configuration file, look for &lt;Directory&gt; tag. 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Restart Apache web server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5" name="Google Shape;1235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401 Unauthorized </a:t>
            </a:r>
            <a:r>
              <a:rPr lang="en" sz="1400"/>
              <a:t>alert</a:t>
            </a:r>
            <a:r>
              <a:rPr lang="en" sz="1400"/>
              <a:t> can be </a:t>
            </a:r>
            <a:r>
              <a:rPr lang="en" sz="1400"/>
              <a:t>created</a:t>
            </a:r>
            <a:r>
              <a:rPr lang="en" sz="1400"/>
              <a:t> for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a baseline of 5 over a 1 hour period is met, the alert would then be triggered.</a:t>
            </a:r>
            <a:endParaRPr sz="1400"/>
          </a:p>
        </p:txBody>
      </p: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Allowing only a certain amount of failed login attempts.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Using MFA (Multi Factor Authentication 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Alter account </a:t>
            </a:r>
            <a:r>
              <a:rPr lang="en" sz="1400"/>
              <a:t>policies for logins</a:t>
            </a:r>
            <a:r>
              <a:rPr lang="en" sz="1400"/>
              <a:t> on the server.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 a multi factor authentication process for user logins.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43" name="Google Shape;124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Setting an alert when any attempt is made to access this directory outside of the whitelisted IPs.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range for accepted IPs.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Setting a threshold of 1 attempt for any unauthorized IPs.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5" name="Google Shape;1245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firewall rule to protect this directory.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allowing access to this directory from the web, especially from a non-local source.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Blacklisting all IPs outside of Whitelisted IPs.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Blocking port 80 and 443.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1" name="Google Shape;125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Setting up an alert for .php files uploaded to the server, as well as an alert for the firewall including traffic going through port 80, 443, and 4444.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would be for any .php files, and any traffic moving through / trying to connect to port 80, 443, and 4444, triggering the set alarm.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3" name="Google Shape;1253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Taking away the ability to upload any type of files from the web, and only allowing uploads from a local source.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 port 80, 443, and 4444.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72050" y="9507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z</a:t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Gateway:10.0.0.1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Hostname:Red vs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0" y="910475"/>
            <a:ext cx="6699600" cy="404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{8267D8B4-448D-4511-B1C4-8E1E3C8FE821}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Apache 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running on Kali Linux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Logging service capturing data and server activity.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 V Manager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that contains and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visualizes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multiple virtual machines.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390750" y="124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{8267D8B4-448D-4511-B1C4-8E1E3C8FE821}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Out of date software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Old version of Apache was being used without being patched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Leaves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open to attackers to connect to the network.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Lack of password complexity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on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lacked complex passwords ex.( numbers, characters, capitalization)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Created a weak point for the attacker to easily crack password to access confidential information.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ports open to public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and port 22 showed as open to any source on an Nmap scan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the attacked to connect directly from the internet on their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Open Vulnerable Ports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20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5"/>
            <a:ext cx="23715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 an Nmap scan on the servers network.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210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Showed port 80 and port 22 were open that allows any source to connect to the network.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2722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5"/>
            <a:ext cx="23715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675" y="1432950"/>
            <a:ext cx="2371500" cy="17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688" y="3271125"/>
            <a:ext cx="2534475" cy="15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Lack of Password Complexity</a:t>
            </a:r>
            <a:endParaRPr/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/>
          <p:nvPr/>
        </p:nvSpPr>
        <p:spPr>
          <a:xfrm flipH="1">
            <a:off x="724275" y="1480575"/>
            <a:ext cx="2428500" cy="177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724275" y="1480625"/>
            <a:ext cx="2371500" cy="31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was used to brute force attack the password for ashton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2"/>
          <p:cNvSpPr/>
          <p:nvPr/>
        </p:nvSpPr>
        <p:spPr>
          <a:xfrm flipH="1">
            <a:off x="3496050" y="1480575"/>
            <a:ext cx="2428500" cy="177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 txBox="1"/>
          <p:nvPr/>
        </p:nvSpPr>
        <p:spPr>
          <a:xfrm>
            <a:off x="3496050" y="1480625"/>
            <a:ext cx="2428500" cy="31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Accessed </a:t>
            </a:r>
            <a:r>
              <a:rPr lang="en" sz="1200"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/company_folders/secret_folder </a:t>
            </a:r>
            <a:r>
              <a:rPr lang="en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directory from the server.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2"/>
          <p:cNvSpPr/>
          <p:nvPr/>
        </p:nvSpPr>
        <p:spPr>
          <a:xfrm flipH="1">
            <a:off x="6401175" y="1533575"/>
            <a:ext cx="2428500" cy="1633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2"/>
          <p:cNvSpPr txBox="1"/>
          <p:nvPr/>
        </p:nvSpPr>
        <p:spPr>
          <a:xfrm>
            <a:off x="6401175" y="1481375"/>
            <a:ext cx="2371500" cy="30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0" name="Google Shape;11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575" y="1533575"/>
            <a:ext cx="3019500" cy="12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425" y="2857113"/>
            <a:ext cx="4536650" cy="15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